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859" r:id="rId2"/>
    <p:sldId id="1238" r:id="rId3"/>
    <p:sldId id="1261" r:id="rId4"/>
    <p:sldId id="1242" r:id="rId5"/>
    <p:sldId id="1244" r:id="rId6"/>
    <p:sldId id="1245" r:id="rId7"/>
    <p:sldId id="1252" r:id="rId8"/>
    <p:sldId id="1250" r:id="rId9"/>
    <p:sldId id="1166" r:id="rId10"/>
    <p:sldId id="1254" r:id="rId11"/>
    <p:sldId id="1253" r:id="rId12"/>
    <p:sldId id="1277" r:id="rId13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EEF"/>
    <a:srgbClr val="F38928"/>
    <a:srgbClr val="FBC9BC"/>
    <a:srgbClr val="FEE2D1"/>
    <a:srgbClr val="F36821"/>
    <a:srgbClr val="D3ECE9"/>
    <a:srgbClr val="E6E1EF"/>
    <a:srgbClr val="FF0000"/>
    <a:srgbClr val="8DC369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60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894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2025/11/3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实验班全程提优训练</a:t>
            </a:r>
            <a:r>
              <a:rPr lang="zh-CN" altLang="en-US" sz="2000" baseline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高中物理 选择性必修 第三册 </a:t>
            </a:r>
            <a:r>
              <a:rPr lang="en-US" altLang="zh-CN" sz="2000" baseline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2025/11/3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79781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第四章  原子结构和波粒二象性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34966" y="2995073"/>
            <a:ext cx="11523345" cy="1110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0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1. </a:t>
            </a:r>
            <a:r>
              <a:rPr lang="zh-CN" altLang="en-US" sz="50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普朗克黑体辐射理论</a:t>
            </a:r>
            <a:endParaRPr lang="zh-CN" altLang="en-US" sz="5000" b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899970"/>
            <a:ext cx="957962" cy="33862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451691"/>
                <a:ext cx="11485848" cy="4659161"/>
              </a:xfrm>
            </p:spPr>
            <p:txBody>
              <a:bodyPr/>
              <a:lstStyle/>
              <a:p>
                <a:pPr hangingPunct="0">
                  <a:lnSpc>
                    <a:spcPct val="130000"/>
                  </a:lnSpc>
                  <a:tabLst>
                    <a:tab pos="5850890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常见问题类型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30000"/>
                  </a:lnSpc>
                  <a:tabLst>
                    <a:tab pos="5850890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）应用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ε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ν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𝒄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𝝀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计算不同波长的光的能量子大小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30000"/>
                  </a:lnSpc>
                  <a:tabLst>
                    <a:tab pos="5850890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）应用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λ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𝒉𝒄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𝜺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计算光的波长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30000"/>
                  </a:lnSpc>
                  <a:tabLst>
                    <a:tab pos="5850890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）应用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𝑬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𝜺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𝑬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𝒉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𝝂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𝑬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𝝀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𝒉𝒄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计算能量子数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30000"/>
                  </a:lnSpc>
                  <a:tabLst>
                    <a:tab pos="5850890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能量子问题的求解方法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30000"/>
                  </a:lnSpc>
                  <a:tabLst>
                    <a:tab pos="5850890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在应用能量子分析求解问题时，必须明确能量子的表达式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ε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ν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，其中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ν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是电磁波的频率，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是普朗克常量，其值约为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626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34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J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，同时结合电磁波的频率与波长、波速的关系式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ν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𝒄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𝝀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451691"/>
                <a:ext cx="11485848" cy="4659161"/>
              </a:xfrm>
              <a:blipFill>
                <a:blip r:embed="rId3"/>
                <a:stretch>
                  <a:fillRect l="-796" t="-131" r="-849" b="-26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矩形 6"/>
          <p:cNvSpPr/>
          <p:nvPr/>
        </p:nvSpPr>
        <p:spPr>
          <a:xfrm>
            <a:off x="1318816" y="746118"/>
            <a:ext cx="10527886" cy="576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b="1">
                <a:solidFill>
                  <a:srgbClr val="1EB26A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能量子问题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93246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indent="896938"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红宝石激光器发射的激光是不连续的一道道的闪光，每道闪光称为一个光脉冲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现有一红宝石激光器，发射功率为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，所发射的光脉冲持续时间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，波长为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693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4nm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求：（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普朗克常量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34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光速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m/s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计算结果保留两位有效数字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）每个光脉冲的长度；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12100"/>
            <a:ext cx="940139" cy="314370"/>
          </a:xfrm>
          <a:prstGeom prst="rect">
            <a:avLst/>
          </a:prstGeom>
        </p:spPr>
      </p:pic>
      <p:sp>
        <p:nvSpPr>
          <p:cNvPr id="3" name="内容占位符 1">
            <a:extLst>
              <a:ext uri="{FF2B5EF4-FFF2-40B4-BE49-F238E27FC236}">
                <a16:creationId xmlns:a16="http://schemas.microsoft.com/office/drawing/2014/main" id="{787FC614-FE65-9506-C6E4-2E488ADEAF6A}"/>
              </a:ext>
            </a:extLst>
          </p:cNvPr>
          <p:cNvSpPr txBox="1">
            <a:spLocks/>
          </p:cNvSpPr>
          <p:nvPr/>
        </p:nvSpPr>
        <p:spPr bwMode="auto">
          <a:xfrm>
            <a:off x="360854" y="350100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5963" eaLnBrk="1" hangingPunct="0">
              <a:tabLst>
                <a:tab pos="585089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每个光脉冲的长度即光在一个脉冲时间内传播的距离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可知每个光脉冲的长度为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750B3548-3B5C-046A-7B0C-45A8351E1F0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807" y="3698616"/>
            <a:ext cx="722448" cy="296719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CC806514-2283-4F91-D691-B90011B8BF0C}"/>
              </a:ext>
            </a:extLst>
          </p:cNvPr>
          <p:cNvSpPr txBox="1"/>
          <p:nvPr/>
        </p:nvSpPr>
        <p:spPr>
          <a:xfrm>
            <a:off x="360806" y="4581128"/>
            <a:ext cx="3070103" cy="5762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715963" algn="just">
              <a:lnSpc>
                <a:spcPct val="150000"/>
              </a:lnSpc>
              <a:tabLst>
                <a:tab pos="6210935" algn="l"/>
              </a:tabLst>
            </a:pPr>
            <a:r>
              <a:rPr lang="en-US" altLang="zh-CN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</a:rPr>
              <a:t>3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</a:rPr>
              <a:t>0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 dirty="0">
                <a:solidFill>
                  <a:srgbClr val="000000"/>
                </a:solidFill>
              </a:rPr>
              <a:t>10</a:t>
            </a:r>
            <a:r>
              <a:rPr lang="zh-CN" altLang="zh-CN" sz="2400" baseline="30000" dirty="0">
                <a:solidFill>
                  <a:srgbClr val="000000"/>
                </a:solidFill>
                <a:cs typeface="Times New Roman" panose="02020603050405020304" pitchFamily="18" charset="0"/>
              </a:rPr>
              <a:t>－</a:t>
            </a:r>
            <a:r>
              <a:rPr lang="en-US" altLang="zh-CN" sz="2400" baseline="30000" dirty="0">
                <a:solidFill>
                  <a:srgbClr val="000000"/>
                </a:solidFill>
              </a:rPr>
              <a:t>3</a:t>
            </a:r>
            <a:r>
              <a:rPr lang="en-US" altLang="zh-CN" sz="2400" dirty="0">
                <a:solidFill>
                  <a:srgbClr val="000000"/>
                </a:solidFill>
              </a:rPr>
              <a:t>m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81C89A49-4FB9-E710-F0F9-A0ABCF4F053F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807" y="4749121"/>
            <a:ext cx="748347" cy="309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7246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5F339773-7CDF-0AC9-206C-9C5E3CF2EE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）每个光脉冲含有的能量子数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1">
                <a:extLst>
                  <a:ext uri="{FF2B5EF4-FFF2-40B4-BE49-F238E27FC236}">
                    <a16:creationId xmlns:a16="http://schemas.microsoft.com/office/drawing/2014/main" id="{FD929D7C-3FDF-8A62-E744-240CF1C2D5B5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360854" y="1268760"/>
                <a:ext cx="11485848" cy="22604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indent="715963">
                  <a:tabLst>
                    <a:tab pos="5850890" algn="l"/>
                  </a:tabLs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每个光脉冲的能量为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zh-CN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J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zh-CN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J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tabLst>
                    <a:tab pos="5850890" algn="l"/>
                  </a:tabLs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每个能量子的能量为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ε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𝒄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𝝀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63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zh-CN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34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𝟎</m:t>
                        </m:r>
                        <m: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𝟎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𝟖</m:t>
                            </m:r>
                          </m:sup>
                        </m:sSup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𝟔𝟗𝟑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  <m: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𝟎</m:t>
                            </m:r>
                          </m:e>
                          <m:sup>
                            <m: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－</m:t>
                            </m:r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𝟗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J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≈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868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zh-CN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19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J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故每个光脉冲含有的能量子数为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𝑬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𝜺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≈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个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内容占位符 1">
                <a:extLst>
                  <a:ext uri="{FF2B5EF4-FFF2-40B4-BE49-F238E27FC236}">
                    <a16:creationId xmlns:a16="http://schemas.microsoft.com/office/drawing/2014/main" id="{FD929D7C-3FDF-8A62-E744-240CF1C2D5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1268760"/>
                <a:ext cx="11485848" cy="2260491"/>
              </a:xfrm>
              <a:prstGeom prst="rect">
                <a:avLst/>
              </a:prstGeom>
              <a:blipFill>
                <a:blip r:embed="rId2"/>
                <a:stretch>
                  <a:fillRect l="-796" r="-849" b="-1617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图片 3">
            <a:extLst>
              <a:ext uri="{FF2B5EF4-FFF2-40B4-BE49-F238E27FC236}">
                <a16:creationId xmlns:a16="http://schemas.microsoft.com/office/drawing/2014/main" id="{D0B210C4-BD58-3D0B-4D57-2BEB51C5093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807" y="1466368"/>
            <a:ext cx="722448" cy="296719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3347F557-D650-43D7-CE68-DB202DCA7C6F}"/>
              </a:ext>
            </a:extLst>
          </p:cNvPr>
          <p:cNvSpPr txBox="1"/>
          <p:nvPr/>
        </p:nvSpPr>
        <p:spPr>
          <a:xfrm>
            <a:off x="360806" y="3572832"/>
            <a:ext cx="3070103" cy="5762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715963" algn="just">
              <a:lnSpc>
                <a:spcPct val="150000"/>
              </a:lnSpc>
              <a:tabLst>
                <a:tab pos="5850890" algn="l"/>
              </a:tabLst>
            </a:pPr>
            <a:r>
              <a:rPr lang="en-US" altLang="zh-CN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3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5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10</a:t>
            </a:r>
            <a:r>
              <a:rPr lang="en-US" altLang="zh-CN" sz="2400" baseline="30000" dirty="0">
                <a:solidFill>
                  <a:srgbClr val="000000"/>
                </a:solidFill>
                <a:cs typeface="Times New Roman" panose="02020603050405020304" pitchFamily="18" charset="0"/>
              </a:rPr>
              <a:t>13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个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97B1BB06-D2F1-9953-39E7-95F504E0068B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807" y="3740825"/>
            <a:ext cx="748347" cy="309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5216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83400" y="762412"/>
            <a:ext cx="6842063" cy="60575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854" y="1607943"/>
            <a:ext cx="1220846" cy="343085"/>
          </a:xfrm>
          <a:prstGeom prst="rect">
            <a:avLst/>
          </a:prstGeom>
        </p:spPr>
      </p:pic>
      <p:sp>
        <p:nvSpPr>
          <p:cNvPr id="20" name="内容占位符 1"/>
          <p:cNvSpPr>
            <a:spLocks noGrp="1"/>
          </p:cNvSpPr>
          <p:nvPr>
            <p:ph idx="1"/>
          </p:nvPr>
        </p:nvSpPr>
        <p:spPr>
          <a:xfrm>
            <a:off x="360854" y="2150274"/>
            <a:ext cx="11485848" cy="2792239"/>
          </a:xfrm>
        </p:spPr>
        <p:txBody>
          <a:bodyPr/>
          <a:lstStyle/>
          <a:p>
            <a:pPr hangingPunct="0"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黑体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如果某种物体能够完全吸收入射的各种波长的电磁波而不发生反射，这种物体就是绝对黑体，简称黑体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黑体辐射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黑体虽然不反射电磁波，却可以向外辐射电磁波，这样的辐射叫作黑体辐射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581700" y="1456319"/>
            <a:ext cx="10265002" cy="576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  <a:buNone/>
              <a:tabLst>
                <a:tab pos="5850890" algn="l"/>
              </a:tabLst>
            </a:pPr>
            <a:r>
              <a:rPr lang="zh-CN" altLang="zh-CN" sz="2400" b="1">
                <a:solidFill>
                  <a:srgbClr val="1EB26A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黑体与黑体辐射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96758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51C6E6-996D-EAAC-FB1A-73DEEE8C48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18593642-1305-7831-5F5C-4459857EC2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746470"/>
            <a:ext cx="11485847" cy="3346237"/>
          </a:xfrm>
          <a:solidFill>
            <a:srgbClr val="E3F2E7"/>
          </a:solidFill>
        </p:spPr>
        <p:txBody>
          <a:bodyPr/>
          <a:lstStyle/>
          <a:p>
            <a:pPr indent="1168400"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热辐射和黑体的理解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热辐射不一定要高温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任何温度的物体都发出一定的热辐射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只是温度低时热辐射弱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温度高时热辐射强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黑体是一个理想化的物理模型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实际不存在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黑体看上去不一定是黑的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有些可看作黑体的物体由于自身有较强的辐射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看起来还会很明亮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拓展.eps" descr="id:2147490149;FounderCES">
            <a:extLst>
              <a:ext uri="{FF2B5EF4-FFF2-40B4-BE49-F238E27FC236}">
                <a16:creationId xmlns:a16="http://schemas.microsoft.com/office/drawing/2014/main" id="{1DA06991-2A90-2D62-8CC8-C8F6BA3A7A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873673"/>
            <a:ext cx="1198439" cy="334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30222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895515"/>
            <a:ext cx="1269856" cy="347540"/>
          </a:xfrm>
          <a:prstGeom prst="rect">
            <a:avLst/>
          </a:prstGeom>
        </p:spPr>
      </p:pic>
      <p:sp>
        <p:nvSpPr>
          <p:cNvPr id="4" name="内容占位符 1"/>
          <p:cNvSpPr>
            <a:spLocks noGrp="1"/>
          </p:cNvSpPr>
          <p:nvPr>
            <p:ph idx="1"/>
          </p:nvPr>
        </p:nvSpPr>
        <p:spPr>
          <a:xfrm>
            <a:off x="360854" y="1458659"/>
            <a:ext cx="11485848" cy="2792239"/>
          </a:xfrm>
        </p:spPr>
        <p:txBody>
          <a:bodyPr/>
          <a:lstStyle/>
          <a:p>
            <a:pPr hangingPunct="0">
              <a:tabLst>
                <a:tab pos="585089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黑体辐射的实验规律图像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如图所示，随着温度的升高，一方面，各种波长的辐射强度都有增加，另一方面，辐射强度的极大值向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波长较短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的方向移动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黑体辐射的特点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黑体辐射电磁波的强度按波长的分布只与黑体的温度有关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630710" y="746119"/>
            <a:ext cx="10215992" cy="576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  <a:buNone/>
              <a:tabLst>
                <a:tab pos="5850890" algn="l"/>
              </a:tabLst>
            </a:pPr>
            <a:r>
              <a:rPr lang="zh-CN" altLang="zh-CN" sz="2400" b="1">
                <a:solidFill>
                  <a:srgbClr val="1EB26A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黑体辐射的实验规律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cc107.jpg" descr="id:2147491898;FounderCES">
            <a:extLst>
              <a:ext uri="{FF2B5EF4-FFF2-40B4-BE49-F238E27FC236}">
                <a16:creationId xmlns:a16="http://schemas.microsoft.com/office/drawing/2014/main" id="{EACD1B4F-8A00-D2FB-38C3-2B3F2A30DB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75526" y="2708920"/>
            <a:ext cx="2664296" cy="2368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49950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967" y="902198"/>
            <a:ext cx="1269856" cy="334174"/>
          </a:xfrm>
          <a:prstGeom prst="rect">
            <a:avLst/>
          </a:prstGeom>
        </p:spPr>
      </p:pic>
      <p:sp>
        <p:nvSpPr>
          <p:cNvPr id="6" name="内容占位符 1"/>
          <p:cNvSpPr>
            <a:spLocks noGrp="1"/>
          </p:cNvSpPr>
          <p:nvPr>
            <p:ph idx="1"/>
          </p:nvPr>
        </p:nvSpPr>
        <p:spPr>
          <a:xfrm>
            <a:off x="360854" y="1458659"/>
            <a:ext cx="11485848" cy="3346237"/>
          </a:xfrm>
        </p:spPr>
        <p:txBody>
          <a:bodyPr/>
          <a:lstStyle/>
          <a:p>
            <a:pPr hangingPunct="0">
              <a:tabLst>
                <a:tab pos="585089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定义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普朗克认为，组成黑体的振动着的带电微粒的能量只能是某一最小能量值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ε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的整数倍，他把这个不可再分的最小能量值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ε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叫作能量子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表达式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ε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dirty="0" err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dirty="0" err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ν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，其中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ν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是带电微粒的振动频率，即带电微粒吸收或辐射电磁波的频率，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是普朗克常量，其值为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62607015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34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630710" y="746119"/>
            <a:ext cx="10215992" cy="576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  <a:buNone/>
              <a:tabLst>
                <a:tab pos="5850890" algn="l"/>
              </a:tabLst>
            </a:pPr>
            <a:r>
              <a:rPr lang="zh-CN" altLang="zh-CN" sz="2400" b="1">
                <a:solidFill>
                  <a:srgbClr val="1EB26A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能量子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1">
            <a:extLst>
              <a:ext uri="{FF2B5EF4-FFF2-40B4-BE49-F238E27FC236}">
                <a16:creationId xmlns:a16="http://schemas.microsoft.com/office/drawing/2014/main" id="{3FB5E157-84D4-8FCE-8F95-38A8EAD2A8ED}"/>
              </a:ext>
            </a:extLst>
          </p:cNvPr>
          <p:cNvSpPr txBox="1">
            <a:spLocks/>
          </p:cNvSpPr>
          <p:nvPr/>
        </p:nvSpPr>
        <p:spPr bwMode="auto">
          <a:xfrm>
            <a:off x="360901" y="5035058"/>
            <a:ext cx="11487343" cy="1130246"/>
          </a:xfrm>
          <a:prstGeom prst="rect">
            <a:avLst/>
          </a:prstGeom>
          <a:solidFill>
            <a:srgbClr val="E3F2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439863" eaLnBrk="1" hangingPunct="0">
              <a:tabLst>
                <a:tab pos="585089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普朗克常量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是自然界中最基本的常量之一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它展现了微观世界的基本特征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在电磁波的波动性与粒子性之间架起了桥梁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0" name="温馨提示.eps" descr="id:2147490120;FounderCES">
            <a:extLst>
              <a:ext uri="{FF2B5EF4-FFF2-40B4-BE49-F238E27FC236}">
                <a16:creationId xmlns:a16="http://schemas.microsoft.com/office/drawing/2014/main" id="{1F644D53-EF1C-2530-550E-3D93C1C7AC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901" y="5186657"/>
            <a:ext cx="1454059" cy="285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6200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tabLst>
                <a:tab pos="585089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能量量子化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微观世界中的物理系统，如原子、分子和离子等，其能量正如普朗克所假设的那样，只能取某些特定的值，即能量是量子化的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>
            <a:extLst>
              <a:ext uri="{FF2B5EF4-FFF2-40B4-BE49-F238E27FC236}">
                <a16:creationId xmlns:a16="http://schemas.microsoft.com/office/drawing/2014/main" id="{2B62E030-3D3A-AC4C-BDE2-25CB34130C79}"/>
              </a:ext>
            </a:extLst>
          </p:cNvPr>
          <p:cNvSpPr txBox="1">
            <a:spLocks/>
          </p:cNvSpPr>
          <p:nvPr/>
        </p:nvSpPr>
        <p:spPr bwMode="auto">
          <a:xfrm>
            <a:off x="360854" y="2797001"/>
            <a:ext cx="11485848" cy="2792239"/>
          </a:xfrm>
          <a:prstGeom prst="rect">
            <a:avLst/>
          </a:prstGeom>
          <a:solidFill>
            <a:srgbClr val="E3F2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792288" eaLnBrk="1"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能量量子化的理解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微观粒子在发射或接收能量的时候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只能从某一状态</a:t>
            </a:r>
            <a:r>
              <a:rPr lang="en-US" altLang="zh-CN" b="1" dirty="0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飞跃</a:t>
            </a:r>
            <a:r>
              <a:rPr lang="en-US" altLang="zh-CN" b="1" dirty="0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地过渡到另一状态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而不可能停留在不符合这些能量的任何一个中间状态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在宏观尺度内研究物体的运动时我们可以认为物体的运动是连续的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能量变化是连续的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不必考虑量子化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在研究微观粒子时必须考虑能量量子化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936F7BA4-5BF1-E6BF-1E3F-5C88AFCAB49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1141" y="2883727"/>
            <a:ext cx="1809774" cy="472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8759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134597"/>
            <a:ext cx="11485848" cy="3346237"/>
          </a:xfrm>
        </p:spPr>
        <p:txBody>
          <a:bodyPr/>
          <a:lstStyle/>
          <a:p>
            <a:pPr hangingPunct="0">
              <a:tabLst>
                <a:tab pos="585089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热辐射特点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一般物体辐射电磁波的情况与温度、材料的种类及表面状况有关；而黑体辐射电磁波的强度按波长的分布只与黑体的温度有关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吸收</a:t>
            </a:r>
            <a:r>
              <a:rPr lang="zh-CN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反射电磁波的特点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一般物体既吸收又反射电磁波，其能力与材料的种类及入射波波长等因素有关；而黑体能完全吸收各种入射电磁波，因此黑体不向外反射电磁波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77781" y="763538"/>
            <a:ext cx="6851994" cy="60079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854" y="1599234"/>
            <a:ext cx="957962" cy="34308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318816" y="1447610"/>
            <a:ext cx="10527886" cy="576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  <a:buNone/>
              <a:tabLst>
                <a:tab pos="5850890" algn="l"/>
              </a:tabLst>
            </a:pPr>
            <a:r>
              <a:rPr lang="zh-CN" altLang="zh-CN" sz="2400" b="1">
                <a:solidFill>
                  <a:srgbClr val="1EB26A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一般物体与黑体的比较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27058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indent="896938"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多选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）下列关于黑体的说法正确的是（　　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黑体是黑色的且自身辐射电磁波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黑体辐射电磁波的强度与材料的种类及表面状况有关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黑体辐射电磁波的强度按波长的分布只与温度有关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如果在一个空腔壁上开一个很小的孔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射入小孔的电磁波在空腔内表面经多次反射和吸收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最终不能从小孔射出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这个空腔就可近似为一个黑体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08883"/>
            <a:ext cx="935685" cy="320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11383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BE62873A-3380-073A-CE4D-4D54E8090C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715963"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黑体自身辐射电磁波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黑体不一定是黑色的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黑体辐射电磁波的强度按波长的分布只与黑体的温度有关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射入小孔的电磁波在空腔内表面经多次反射和吸收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最终不能从小孔射出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根据黑体的定义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这个带小孔的空腔可以近似为一个绝对黑体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2E42B50B-F986-7D10-16B8-793CC18783B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807" y="943728"/>
            <a:ext cx="722448" cy="296719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2520D182-5AA6-1E94-804D-75BC2A32328B}"/>
              </a:ext>
            </a:extLst>
          </p:cNvPr>
          <p:cNvSpPr txBox="1"/>
          <p:nvPr/>
        </p:nvSpPr>
        <p:spPr>
          <a:xfrm>
            <a:off x="360807" y="2919144"/>
            <a:ext cx="2134746" cy="5799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715963" algn="just">
              <a:lnSpc>
                <a:spcPct val="150000"/>
              </a:lnSpc>
              <a:tabLst>
                <a:tab pos="6210935" algn="l"/>
              </a:tabLst>
            </a:pPr>
            <a:r>
              <a:rPr lang="en-US" altLang="zh-CN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C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D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BF19401E-142D-9C89-7BFB-F9D049A2FB0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807" y="3087137"/>
            <a:ext cx="748347" cy="309661"/>
          </a:xfrm>
          <a:prstGeom prst="rect">
            <a:avLst/>
          </a:prstGeom>
        </p:spPr>
      </p:pic>
      <p:sp>
        <p:nvSpPr>
          <p:cNvPr id="6" name="内容占位符 1">
            <a:extLst>
              <a:ext uri="{FF2B5EF4-FFF2-40B4-BE49-F238E27FC236}">
                <a16:creationId xmlns:a16="http://schemas.microsoft.com/office/drawing/2014/main" id="{4F480C2C-1DCD-B10F-18E3-057164FCA353}"/>
              </a:ext>
            </a:extLst>
          </p:cNvPr>
          <p:cNvSpPr txBox="1">
            <a:spLocks/>
          </p:cNvSpPr>
          <p:nvPr/>
        </p:nvSpPr>
        <p:spPr bwMode="auto">
          <a:xfrm>
            <a:off x="360854" y="3954938"/>
            <a:ext cx="11485848" cy="1130246"/>
          </a:xfrm>
          <a:prstGeom prst="rect">
            <a:avLst/>
          </a:prstGeom>
          <a:solidFill>
            <a:srgbClr val="E3F2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611313" eaLnBrk="1" hangingPunct="0">
              <a:tabLst>
                <a:tab pos="585089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现实生活中不存在理想的黑体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实际的物体都能辐射电磁波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也都能吸收和反射电磁波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绝对黑体不存在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是一种理想化模型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顿有所悟.eps" descr="id:2147489713;FounderCES">
            <a:extLst>
              <a:ext uri="{FF2B5EF4-FFF2-40B4-BE49-F238E27FC236}">
                <a16:creationId xmlns:a16="http://schemas.microsoft.com/office/drawing/2014/main" id="{81D76720-B2DA-4500-2615-514D08507F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1788" y="4099196"/>
            <a:ext cx="1630690" cy="357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7403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598</TotalTime>
  <Words>1085</Words>
  <Application>Microsoft Office PowerPoint</Application>
  <PresentationFormat>自定义</PresentationFormat>
  <Paragraphs>55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1" baseType="lpstr">
      <vt:lpstr>仿宋</vt:lpstr>
      <vt:lpstr>楷体</vt:lpstr>
      <vt:lpstr>宋体</vt:lpstr>
      <vt:lpstr>微软雅黑</vt:lpstr>
      <vt:lpstr>Arial</vt:lpstr>
      <vt:lpstr>Calibri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613</cp:revision>
  <dcterms:created xsi:type="dcterms:W3CDTF">2020-11-06T05:24:00Z</dcterms:created>
  <dcterms:modified xsi:type="dcterms:W3CDTF">2025-11-03T10:16:55Z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